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62" r:id="rId2"/>
  </p:sldMasterIdLst>
  <p:notesMasterIdLst>
    <p:notesMasterId r:id="rId11"/>
  </p:notesMasterIdLst>
  <p:handoutMasterIdLst>
    <p:handoutMasterId r:id="rId12"/>
  </p:handoutMasterIdLst>
  <p:sldIdLst>
    <p:sldId id="463" r:id="rId3"/>
    <p:sldId id="464" r:id="rId4"/>
    <p:sldId id="465" r:id="rId5"/>
    <p:sldId id="466" r:id="rId6"/>
    <p:sldId id="474" r:id="rId7"/>
    <p:sldId id="468" r:id="rId8"/>
    <p:sldId id="469" r:id="rId9"/>
    <p:sldId id="4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chell Okum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492" autoAdjust="0"/>
  </p:normalViewPr>
  <p:slideViewPr>
    <p:cSldViewPr snapToGrid="0">
      <p:cViewPr varScale="1">
        <p:scale>
          <a:sx n="70" d="100"/>
          <a:sy n="70" d="100"/>
        </p:scale>
        <p:origin x="-128" y="-50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Palatino Linotype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96E4A-D3E1-6C4A-B481-46ADB2ECF8D3}" type="datetimeFigureOut">
              <a:rPr lang="en-US"/>
              <a:pPr>
                <a:defRPr/>
              </a:pPr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660A7-B8A7-3C47-98F7-000E014AB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18538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10819-85FB-8044-AAB2-A07887F71918}" type="datetimeFigureOut">
              <a:rPr lang="en-US"/>
              <a:pPr>
                <a:defRPr/>
              </a:pPr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4AB5-F760-4D45-AEE4-E0A1BDC50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57177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4AB52-B34A-CF42-97EE-C512660031C1}" type="datetimeFigureOut">
              <a:rPr lang="en-US"/>
              <a:pPr>
                <a:defRPr/>
              </a:pPr>
              <a:t>7/27/16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BD904-5248-804A-8776-3AEF98C3F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57880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63A81-A868-D547-A953-DFD97DAA9F0C}" type="datetimeFigureOut">
              <a:rPr lang="en-US"/>
              <a:pPr>
                <a:defRPr/>
              </a:pPr>
              <a:t>7/27/16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3C3C3-B770-DB4C-9CFD-5DA380F23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2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3AFFE-6369-5A4B-A9ED-57EB7D282BD1}" type="datetimeFigureOut">
              <a:rPr lang="en-US"/>
              <a:pPr>
                <a:defRPr/>
              </a:pPr>
              <a:t>7/27/16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48258-C7BB-634C-85B8-5BE7E95E4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8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158E8-2327-E341-AA5E-0B9140909948}" type="datetimeFigureOut">
              <a:rPr lang="en-US"/>
              <a:pPr>
                <a:defRPr/>
              </a:pPr>
              <a:t>7/27/16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872ED-E9E1-684C-A1DF-77474ACCC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7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DCCC7C-256B-C440-A5A2-E12E6759BCF9}" type="datetimeFigureOut">
              <a:rPr lang="en-US"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7/27/16</a:t>
            </a:fld>
            <a:endParaRPr lang="en-US"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438C5E-CF42-EB47-AE7E-3E9DA99A759A}" type="slidenum">
              <a:rPr lang="en-US"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ＭＳ Ｐゴシック" charset="0"/>
            </a:endParaRPr>
          </a:p>
        </p:txBody>
      </p:sp>
      <p:pic>
        <p:nvPicPr>
          <p:cNvPr id="1031" name="Picture 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325" y="47625"/>
            <a:ext cx="9652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" descr="IT All-Campus Workshop2016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79375"/>
            <a:ext cx="159226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</p:sldLayoutIdLst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awaii.edu/i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184900"/>
          </a:xfrm>
        </p:spPr>
        <p:txBody>
          <a:bodyPr/>
          <a:lstStyle/>
          <a:p>
            <a:pPr eaLnBrk="1" hangingPunct="1"/>
            <a:r>
              <a:rPr lang="en-US" sz="6600" dirty="0">
                <a:latin typeface="Calibri" charset="0"/>
              </a:rPr>
              <a:t/>
            </a:r>
            <a:br>
              <a:rPr lang="en-US" sz="6600" dirty="0">
                <a:latin typeface="Calibri" charset="0"/>
              </a:rPr>
            </a:br>
            <a:r>
              <a:rPr lang="en-US" sz="6600" dirty="0">
                <a:latin typeface="Calibri" charset="0"/>
              </a:rPr>
              <a:t/>
            </a:r>
            <a:br>
              <a:rPr lang="en-US" sz="6600" dirty="0">
                <a:latin typeface="Calibri" charset="0"/>
              </a:rPr>
            </a:br>
            <a:r>
              <a:rPr lang="en-US" sz="6600" dirty="0">
                <a:latin typeface="Calibri" charset="0"/>
              </a:rPr>
              <a:t>ITS Projects</a:t>
            </a:r>
            <a:br>
              <a:rPr lang="en-US" sz="6600" dirty="0">
                <a:latin typeface="Calibri" charset="0"/>
              </a:rPr>
            </a:br>
            <a:r>
              <a:rPr lang="en-US" sz="6600" dirty="0">
                <a:latin typeface="Calibri" charset="0"/>
              </a:rPr>
              <a:t/>
            </a:r>
            <a:br>
              <a:rPr lang="en-US" sz="6600" dirty="0">
                <a:latin typeface="Calibri" charset="0"/>
              </a:rPr>
            </a:br>
            <a:r>
              <a:rPr lang="en-US" sz="3200" dirty="0">
                <a:latin typeface="Calibri" charset="0"/>
              </a:rPr>
              <a:t>Lane Fukuda</a:t>
            </a:r>
            <a:r>
              <a:rPr lang="en-US" sz="3200">
                <a:latin typeface="Calibri" charset="0"/>
              </a:rPr>
              <a:t/>
            </a:r>
            <a:br>
              <a:rPr lang="en-US" sz="3200">
                <a:latin typeface="Calibri" charset="0"/>
              </a:rPr>
            </a:br>
            <a:r>
              <a:rPr lang="en-US" sz="3200" smtClean="0">
                <a:latin typeface="Calibri" charset="0"/>
              </a:rPr>
              <a:t>lanef</a:t>
            </a:r>
            <a:r>
              <a:rPr lang="en-US" sz="3200" dirty="0" err="1">
                <a:latin typeface="Calibri" charset="0"/>
              </a:rPr>
              <a:t>@hawaii.edu</a:t>
            </a:r>
            <a:endParaRPr lang="en-US" sz="3200" dirty="0"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1543050" y="822325"/>
            <a:ext cx="9275763" cy="879475"/>
          </a:xfrm>
        </p:spPr>
        <p:txBody>
          <a:bodyPr/>
          <a:lstStyle/>
          <a:p>
            <a:pPr eaLnBrk="1" hangingPunct="1"/>
            <a:r>
              <a:rPr lang="en-US" sz="3200" b="1">
                <a:latin typeface="Calibri" charset="0"/>
              </a:rPr>
              <a:t>University of Hawaiʻi Strategic Directions 2015 - 2021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2459038" y="2120900"/>
            <a:ext cx="8164512" cy="3890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>
                <a:latin typeface="Calibri" charset="0"/>
              </a:rPr>
              <a:t>Hawaiʻi Graduation Initiative</a:t>
            </a:r>
            <a:endParaRPr lang="en-US" sz="1800" b="1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>
                <a:latin typeface="Calibri" charset="0"/>
              </a:rPr>
              <a:t>Hawaiʻi Innovation Initiative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>
                <a:latin typeface="Calibri" charset="0"/>
              </a:rPr>
              <a:t>21</a:t>
            </a:r>
            <a:r>
              <a:rPr lang="en-US" b="1" baseline="30000">
                <a:latin typeface="Calibri" charset="0"/>
              </a:rPr>
              <a:t>st</a:t>
            </a:r>
            <a:r>
              <a:rPr lang="en-US" b="1">
                <a:latin typeface="Calibri" charset="0"/>
              </a:rPr>
              <a:t> Century Facilities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>
                <a:latin typeface="Calibri" charset="0"/>
              </a:rPr>
              <a:t>High Performance Mission-Driven System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1543050" y="822325"/>
            <a:ext cx="9275763" cy="879475"/>
          </a:xfrm>
        </p:spPr>
        <p:txBody>
          <a:bodyPr/>
          <a:lstStyle/>
          <a:p>
            <a:pPr eaLnBrk="1" hangingPunct="1"/>
            <a:r>
              <a:rPr lang="en-US" sz="3600" b="1">
                <a:latin typeface="Calibri" charset="0"/>
              </a:rPr>
              <a:t>Information Technology Services Strategic Plan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2987675" y="1971675"/>
            <a:ext cx="6630988" cy="3989388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Hawaiʻi Graduation Initiative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3200" b="1">
                <a:solidFill>
                  <a:schemeClr val="hlink"/>
                </a:solidFill>
                <a:latin typeface="Calibri" charset="0"/>
              </a:rPr>
              <a:t>Support Student Success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3200" b="1">
                <a:solidFill>
                  <a:schemeClr val="hlink"/>
                </a:solidFill>
                <a:latin typeface="Calibri" charset="0"/>
              </a:rPr>
              <a:t>Enhance Value of Data Assets</a:t>
            </a:r>
          </a:p>
          <a:p>
            <a:pPr lvl="1" eaLnBrk="1" hangingPunct="1">
              <a:buFont typeface="Wingdings" charset="0"/>
              <a:buNone/>
            </a:pPr>
            <a:endParaRPr lang="en-US" sz="3200" b="1">
              <a:solidFill>
                <a:schemeClr val="hlink"/>
              </a:solidFill>
              <a:latin typeface="Calibri" charset="0"/>
            </a:endParaRPr>
          </a:p>
          <a:p>
            <a:pPr eaLnBrk="1" hangingPunct="1"/>
            <a:r>
              <a:rPr lang="en-US">
                <a:latin typeface="Calibri" charset="0"/>
              </a:rPr>
              <a:t>Hawaiʻi Innovation Initiative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3200" b="1">
                <a:solidFill>
                  <a:schemeClr val="hlink"/>
                </a:solidFill>
                <a:latin typeface="Calibri" charset="0"/>
              </a:rPr>
              <a:t>Promote ITS as a Research Partner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1543050" y="822325"/>
            <a:ext cx="9275763" cy="879475"/>
          </a:xfrm>
        </p:spPr>
        <p:txBody>
          <a:bodyPr/>
          <a:lstStyle/>
          <a:p>
            <a:pPr eaLnBrk="1" hangingPunct="1"/>
            <a:r>
              <a:rPr lang="en-US" sz="3600" b="1">
                <a:latin typeface="Calibri" charset="0"/>
              </a:rPr>
              <a:t>Information Technology Services Strategic Plan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2459038" y="1797050"/>
            <a:ext cx="8164512" cy="4367213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>
                <a:latin typeface="Calibri" charset="0"/>
              </a:rPr>
              <a:t>21</a:t>
            </a:r>
            <a:r>
              <a:rPr lang="en-US" baseline="30000">
                <a:latin typeface="Calibri" charset="0"/>
              </a:rPr>
              <a:t>st</a:t>
            </a:r>
            <a:r>
              <a:rPr lang="en-US">
                <a:latin typeface="Calibri" charset="0"/>
              </a:rPr>
              <a:t> Century Facilities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3200" b="1">
                <a:solidFill>
                  <a:schemeClr val="hlink"/>
                </a:solidFill>
                <a:latin typeface="Calibri" charset="0"/>
              </a:rPr>
              <a:t>Build Innovative Environments</a:t>
            </a:r>
          </a:p>
          <a:p>
            <a:pPr eaLnBrk="1" hangingPunct="1"/>
            <a:r>
              <a:rPr lang="en-US">
                <a:latin typeface="Calibri" charset="0"/>
              </a:rPr>
              <a:t>High Performance Mission-Driven System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3200" b="1">
                <a:solidFill>
                  <a:schemeClr val="hlink"/>
                </a:solidFill>
                <a:latin typeface="Calibri" charset="0"/>
              </a:rPr>
              <a:t>Deliver Value in Enterprise Systems</a:t>
            </a:r>
          </a:p>
          <a:p>
            <a:pPr eaLnBrk="1" hangingPunct="1"/>
            <a:r>
              <a:rPr lang="en-US">
                <a:latin typeface="Calibri" charset="0"/>
              </a:rPr>
              <a:t>Foundational Infrastructure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3200" b="1">
                <a:solidFill>
                  <a:schemeClr val="hlink"/>
                </a:solidFill>
                <a:latin typeface="Calibri" charset="0"/>
              </a:rPr>
              <a:t>Proactively Build Capacity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3200" b="1">
                <a:solidFill>
                  <a:schemeClr val="hlink"/>
                </a:solidFill>
                <a:latin typeface="Calibri" charset="0"/>
              </a:rPr>
              <a:t>Improve ITS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6-07-21 at 11.52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351" y="423333"/>
            <a:ext cx="8936584" cy="643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1034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088" y="481013"/>
            <a:ext cx="8604250" cy="612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25" y="657225"/>
            <a:ext cx="9175750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>
          <a:xfrm>
            <a:off x="4064000" y="1406525"/>
            <a:ext cx="5241925" cy="4525963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ITS Website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3200">
                <a:latin typeface="Calibri" charset="0"/>
                <a:hlinkClick r:id="rId2"/>
              </a:rPr>
              <a:t>www.hawaii.edu/its</a:t>
            </a:r>
            <a:endParaRPr lang="en-US" sz="3200">
              <a:latin typeface="Calibri" charset="0"/>
            </a:endParaRPr>
          </a:p>
          <a:p>
            <a:pPr lvl="1" eaLnBrk="1" hangingPunct="1">
              <a:buFont typeface="Wingdings" charset="0"/>
              <a:buChar char="Ø"/>
            </a:pPr>
            <a:r>
              <a:rPr lang="en-US" sz="3200">
                <a:latin typeface="Calibri" charset="0"/>
              </a:rPr>
              <a:t>Projects</a:t>
            </a:r>
          </a:p>
          <a:p>
            <a:pPr lvl="1" eaLnBrk="1" hangingPunct="1"/>
            <a:endParaRPr lang="en-US" sz="3200">
              <a:latin typeface="Calibri" charset="0"/>
            </a:endParaRPr>
          </a:p>
          <a:p>
            <a:pPr eaLnBrk="1" hangingPunct="1"/>
            <a:r>
              <a:rPr lang="en-US">
                <a:latin typeface="Calibri" charset="0"/>
              </a:rPr>
              <a:t>Lane Fukuda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3200">
                <a:latin typeface="Calibri" charset="0"/>
              </a:rPr>
              <a:t>lanef@hawaii.edu</a:t>
            </a:r>
          </a:p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111A70-0198-4F40-BEFB-ADDC651BCC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</Words>
  <Application>Microsoft Macintosh PowerPoint</Application>
  <PresentationFormat>Custom</PresentationFormat>
  <Paragraphs>30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17_Office Theme</vt:lpstr>
      <vt:lpstr>  ITS Projects  Lane Fukuda lanef@hawaii.edu</vt:lpstr>
      <vt:lpstr>University of Hawaiʻi Strategic Directions 2015 - 2021</vt:lpstr>
      <vt:lpstr>Information Technology Services Strategic Plan</vt:lpstr>
      <vt:lpstr>Information Technology Services Strategic Plan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2015-05-23T01:17:48Z</dcterms:created>
  <dcterms:modified xsi:type="dcterms:W3CDTF">2016-07-28T04:58:42Z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TC034605109991</vt:lpwstr>
  </property>
</Properties>
</file>